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sldIdLst>
    <p:sldId id="277" r:id="rId2"/>
    <p:sldId id="691" r:id="rId3"/>
    <p:sldId id="692" r:id="rId4"/>
    <p:sldId id="693" r:id="rId5"/>
    <p:sldId id="706" r:id="rId6"/>
    <p:sldId id="643" r:id="rId7"/>
    <p:sldId id="642" r:id="rId8"/>
    <p:sldId id="695" r:id="rId9"/>
    <p:sldId id="696" r:id="rId10"/>
    <p:sldId id="697" r:id="rId11"/>
    <p:sldId id="698" r:id="rId12"/>
    <p:sldId id="699" r:id="rId13"/>
    <p:sldId id="700" r:id="rId14"/>
    <p:sldId id="701" r:id="rId15"/>
    <p:sldId id="652" r:id="rId16"/>
    <p:sldId id="649" r:id="rId17"/>
    <p:sldId id="665" r:id="rId18"/>
    <p:sldId id="666" r:id="rId19"/>
    <p:sldId id="668" r:id="rId20"/>
    <p:sldId id="667" r:id="rId21"/>
    <p:sldId id="676" r:id="rId22"/>
    <p:sldId id="670" r:id="rId23"/>
    <p:sldId id="669" r:id="rId24"/>
    <p:sldId id="671" r:id="rId25"/>
    <p:sldId id="677" r:id="rId26"/>
    <p:sldId id="672" r:id="rId27"/>
    <p:sldId id="679" r:id="rId28"/>
    <p:sldId id="673" r:id="rId29"/>
    <p:sldId id="674" r:id="rId30"/>
    <p:sldId id="675" r:id="rId31"/>
    <p:sldId id="662" r:id="rId32"/>
    <p:sldId id="663" r:id="rId33"/>
    <p:sldId id="702" r:id="rId34"/>
    <p:sldId id="664" r:id="rId35"/>
    <p:sldId id="647" r:id="rId36"/>
    <p:sldId id="703" r:id="rId37"/>
    <p:sldId id="704" r:id="rId38"/>
    <p:sldId id="705" r:id="rId39"/>
    <p:sldId id="658" r:id="rId40"/>
    <p:sldId id="688" r:id="rId41"/>
    <p:sldId id="657" r:id="rId42"/>
    <p:sldId id="648" r:id="rId43"/>
    <p:sldId id="683" r:id="rId44"/>
    <p:sldId id="6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98" d="100"/>
          <a:sy n="98" d="100"/>
        </p:scale>
        <p:origin x="804"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42496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73694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28</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8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6186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a:t>
            </a:r>
            <a:r>
              <a:rPr lang="en-US" sz="4000" i="1"/>
              <a:t>Light Model</a:t>
            </a:r>
            <a:endParaRPr lang="en-US" sz="4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438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tetrahedra</a:t>
            </a:r>
          </a:p>
          <a:p>
            <a:pPr marL="1257300" lvl="2" indent="-342900" defTabSz="457200">
              <a:spcBef>
                <a:spcPts val="1000"/>
              </a:spcBef>
              <a:buClr>
                <a:srgbClr val="90C226"/>
              </a:buClr>
              <a:buSzPct val="80000"/>
              <a:buFont typeface="Wingdings 3" charset="2"/>
              <a:buChar char=""/>
              <a:defRPr/>
            </a:pPr>
            <a:r>
              <a:rPr lang="en-US" sz="1400" dirty="0">
                <a:solidFill>
                  <a:prstClr val="white"/>
                </a:solidFill>
                <a:cs typeface="Arial" panose="020B0604020202020204" pitchFamily="34" charset="0"/>
              </a:rPr>
              <a:t>This can be changed to ensure that the total number of nodes in the mesh does not exceed 999,999</a:t>
            </a: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r>
              <a:rPr lang="en-US" sz="1200" b="1" dirty="0">
                <a:latin typeface="Courier New" panose="02070309020205020404" pitchFamily="49" charset="0"/>
                <a:cs typeface="Courier New" panose="02070309020205020404" pitchFamily="49" charset="0"/>
              </a:rPr>
              <a:t>53.</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59190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Atlas 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4018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162271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34857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mj-lt"/>
                <a:cs typeface="Arial" panose="020B0604020202020204" pitchFamily="34" charset="0"/>
              </a:rPr>
              <a:t>Adjust array position via the Hummingbird App by altering parameters and re-visualizing mesh and array:</a:t>
            </a:r>
            <a:endParaRPr lang="en-US" sz="1400" dirty="0">
              <a:solidFill>
                <a:srgbClr val="00B0F0"/>
              </a:solidFill>
              <a:latin typeface="+mj-lt"/>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524315"/>
          </a:xfrm>
          <a:prstGeom prst="rect">
            <a:avLst/>
          </a:prstGeom>
          <a:noFill/>
        </p:spPr>
        <p:txBody>
          <a:bodyPr wrap="square" rtlCol="0">
            <a:spAutoFit/>
          </a:bodyPr>
          <a:lstStyle/>
          <a:p>
            <a:r>
              <a:rPr lang="en-US" sz="1600" dirty="0">
                <a:latin typeface="+mj-lt"/>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mj-lt"/>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mj-lt"/>
                <a:cs typeface="Arial" panose="020B0604020202020204" pitchFamily="34" charset="0"/>
              </a:rPr>
              <a:t>The view will then update</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mj-lt"/>
                <a:cs typeface="Arial" panose="020B0604020202020204" pitchFamily="34" charset="0"/>
              </a:rPr>
              <a:t>XY view is great for this</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mj-lt"/>
                <a:cs typeface="Arial" panose="020B0604020202020204" pitchFamily="34" charset="0"/>
              </a:rPr>
              <a:t>dx, </a:t>
            </a:r>
            <a:r>
              <a:rPr lang="en-US" sz="1600" dirty="0" err="1">
                <a:latin typeface="+mj-lt"/>
                <a:cs typeface="Arial" panose="020B0604020202020204" pitchFamily="34" charset="0"/>
              </a:rPr>
              <a:t>dy</a:t>
            </a:r>
            <a:r>
              <a:rPr lang="en-US" sz="1600" dirty="0">
                <a:latin typeface="+mj-lt"/>
                <a:cs typeface="Arial" panose="020B0604020202020204" pitchFamily="34" charset="0"/>
              </a:rPr>
              <a:t>, </a:t>
            </a:r>
            <a:r>
              <a:rPr lang="en-US" sz="1600" dirty="0" err="1">
                <a:latin typeface="+mj-lt"/>
                <a:cs typeface="Arial" panose="020B0604020202020204" pitchFamily="34" charset="0"/>
              </a:rPr>
              <a:t>dz</a:t>
            </a:r>
            <a:r>
              <a:rPr lang="en-US" sz="1600" dirty="0">
                <a:latin typeface="+mj-lt"/>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mj-lt"/>
                <a:cs typeface="Arial" panose="020B0604020202020204" pitchFamily="34" charset="0"/>
              </a:rPr>
              <a:t>dxTh</a:t>
            </a:r>
            <a:r>
              <a:rPr lang="en-US" sz="1600" dirty="0">
                <a:latin typeface="+mj-lt"/>
                <a:cs typeface="Arial" panose="020B0604020202020204" pitchFamily="34" charset="0"/>
              </a:rPr>
              <a:t>, </a:t>
            </a:r>
            <a:r>
              <a:rPr lang="en-US" sz="1600" dirty="0" err="1">
                <a:latin typeface="+mj-lt"/>
                <a:cs typeface="Arial" panose="020B0604020202020204" pitchFamily="34" charset="0"/>
              </a:rPr>
              <a:t>dyTh</a:t>
            </a:r>
            <a:r>
              <a:rPr lang="en-US" sz="1600" dirty="0">
                <a:latin typeface="+mj-lt"/>
                <a:cs typeface="Arial" panose="020B0604020202020204" pitchFamily="34" charset="0"/>
              </a:rPr>
              <a:t>, </a:t>
            </a:r>
            <a:r>
              <a:rPr lang="en-US" sz="1600" dirty="0" err="1">
                <a:latin typeface="+mj-lt"/>
                <a:cs typeface="Arial" panose="020B0604020202020204" pitchFamily="34" charset="0"/>
              </a:rPr>
              <a:t>dzTh</a:t>
            </a:r>
            <a:r>
              <a:rPr lang="en-US" sz="1600" dirty="0">
                <a:latin typeface="+mj-lt"/>
                <a:cs typeface="Arial" panose="020B0604020202020204" pitchFamily="34" charset="0"/>
              </a:rPr>
              <a:t>: rotate the array </a:t>
            </a:r>
          </a:p>
          <a:p>
            <a:pPr marL="742950" lvl="1" indent="-285750">
              <a:buFont typeface="Arial" panose="020B0604020202020204" pitchFamily="34" charset="0"/>
              <a:buChar char="•"/>
            </a:pPr>
            <a:r>
              <a:rPr lang="en-US" sz="1600" dirty="0">
                <a:latin typeface="+mj-lt"/>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mj-lt"/>
                <a:cs typeface="Arial" panose="020B0604020202020204" pitchFamily="34" charset="0"/>
              </a:rPr>
              <a:t>flipX</a:t>
            </a:r>
            <a:r>
              <a:rPr lang="en-US" sz="1600" dirty="0">
                <a:latin typeface="+mj-lt"/>
                <a:cs typeface="Arial" panose="020B0604020202020204" pitchFamily="34" charset="0"/>
              </a:rPr>
              <a:t>, </a:t>
            </a:r>
            <a:r>
              <a:rPr lang="en-US" sz="1600" dirty="0" err="1">
                <a:latin typeface="+mj-lt"/>
                <a:cs typeface="Arial" panose="020B0604020202020204" pitchFamily="34" charset="0"/>
              </a:rPr>
              <a:t>flipY</a:t>
            </a:r>
            <a:r>
              <a:rPr lang="en-US" sz="1600" dirty="0">
                <a:latin typeface="+mj-lt"/>
                <a:cs typeface="Arial" panose="020B0604020202020204" pitchFamily="34" charset="0"/>
              </a:rPr>
              <a:t>, </a:t>
            </a:r>
            <a:r>
              <a:rPr lang="en-US" sz="1600" dirty="0" err="1">
                <a:latin typeface="+mj-lt"/>
                <a:cs typeface="Arial" panose="020B0604020202020204" pitchFamily="34" charset="0"/>
              </a:rPr>
              <a:t>flipZ</a:t>
            </a:r>
            <a:r>
              <a:rPr lang="en-US" sz="1600" dirty="0">
                <a:latin typeface="+mj-lt"/>
                <a:cs typeface="Arial" panose="020B0604020202020204" pitchFamily="34" charset="0"/>
              </a:rPr>
              <a:t>: flip the array</a:t>
            </a:r>
          </a:p>
          <a:p>
            <a:pPr lvl="1"/>
            <a:endParaRPr lang="en-US" sz="1600" dirty="0">
              <a:latin typeface="+mj-lt"/>
              <a:cs typeface="Arial" panose="020B0604020202020204" pitchFamily="34" charset="0"/>
            </a:endParaRPr>
          </a:p>
          <a:p>
            <a:r>
              <a:rPr lang="en-US" sz="1600" dirty="0">
                <a:latin typeface="+mj-lt"/>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15374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mj-lt"/>
                <a:cs typeface="Arial" panose="020B0604020202020204" pitchFamily="34" charset="0"/>
              </a:rPr>
              <a:t>Run the following code to create the </a:t>
            </a:r>
            <a:r>
              <a:rPr lang="en-US" b="1" dirty="0" err="1">
                <a:latin typeface="+mj-lt"/>
                <a:cs typeface="Arial" panose="020B0604020202020204" pitchFamily="34" charset="0"/>
              </a:rPr>
              <a:t>DataStorage</a:t>
            </a:r>
            <a:r>
              <a:rPr lang="en-US" b="1" dirty="0">
                <a:latin typeface="+mj-lt"/>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52975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mj-lt"/>
                <a:cs typeface="Arial" panose="020B0604020202020204" pitchFamily="34" charset="0"/>
              </a:rPr>
              <a:t>Reset the pad to behind the head to visualize it</a:t>
            </a:r>
          </a:p>
          <a:p>
            <a:pPr lvl="1"/>
            <a:r>
              <a:rPr lang="en-US" b="1" dirty="0">
                <a:latin typeface="+mj-lt"/>
                <a:cs typeface="Arial" panose="020B0604020202020204" pitchFamily="34" charset="0"/>
              </a:rPr>
              <a:t>This is a visual pad, and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Hummingbird was initialized</a:t>
            </a:r>
          </a:p>
          <a:p>
            <a:pPr lvl="1"/>
            <a:r>
              <a:rPr lang="en-US" b="1" dirty="0">
                <a:latin typeface="+mj-lt"/>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60575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return to the initial view, which covers the back of the mesh</a:t>
            </a:r>
          </a:p>
          <a:p>
            <a:r>
              <a:rPr lang="en-US" b="1" dirty="0">
                <a:latin typeface="+mj-lt"/>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186826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07314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a:t>
            </a:r>
            <a:r>
              <a:rPr lang="en-US" b="1" dirty="0" err="1">
                <a:latin typeface="+mj-lt"/>
                <a:cs typeface="Arial" panose="020B0604020202020204" pitchFamily="34" charset="0"/>
              </a:rPr>
              <a:t>dxTh</a:t>
            </a:r>
            <a:r>
              <a:rPr lang="en-US" b="1" dirty="0">
                <a:latin typeface="+mj-lt"/>
                <a:cs typeface="Arial" panose="020B0604020202020204" pitchFamily="34" charset="0"/>
              </a:rPr>
              <a:t>, </a:t>
            </a:r>
            <a:r>
              <a:rPr lang="en-US" b="1" dirty="0" err="1">
                <a:latin typeface="+mj-lt"/>
                <a:cs typeface="Arial" panose="020B0604020202020204" pitchFamily="34" charset="0"/>
              </a:rPr>
              <a:t>dyTh</a:t>
            </a:r>
            <a:r>
              <a:rPr lang="en-US" b="1" dirty="0">
                <a:latin typeface="+mj-lt"/>
                <a:cs typeface="Arial" panose="020B0604020202020204" pitchFamily="34" charset="0"/>
              </a:rPr>
              <a:t>, or </a:t>
            </a:r>
            <a:r>
              <a:rPr lang="en-US" b="1" dirty="0" err="1">
                <a:latin typeface="+mj-lt"/>
                <a:cs typeface="Arial" panose="020B0604020202020204" pitchFamily="34" charset="0"/>
              </a:rPr>
              <a:t>dzTh</a:t>
            </a:r>
            <a:r>
              <a:rPr lang="en-US" b="1" dirty="0">
                <a:latin typeface="+mj-lt"/>
                <a:cs typeface="Arial" panose="020B0604020202020204" pitchFamily="34" charset="0"/>
              </a:rPr>
              <a:t> with the angle IN DEGREES that you want to rotate the pad by</a:t>
            </a:r>
          </a:p>
          <a:p>
            <a:pPr lvl="1"/>
            <a:r>
              <a:rPr lang="en-US" b="1" dirty="0">
                <a:latin typeface="+mj-lt"/>
                <a:cs typeface="Arial" panose="020B0604020202020204" pitchFamily="34" charset="0"/>
              </a:rPr>
              <a:t>Here we rotated the pad around the x axis by 90 degrees, </a:t>
            </a:r>
            <a:r>
              <a:rPr lang="en-US" b="1" dirty="0" err="1">
                <a:latin typeface="+mj-lt"/>
                <a:cs typeface="Arial" panose="020B0604020202020204" pitchFamily="34" charset="0"/>
              </a:rPr>
              <a:t>dxTh</a:t>
            </a:r>
            <a:r>
              <a:rPr lang="en-US" b="1" dirty="0">
                <a:latin typeface="+mj-lt"/>
                <a:cs typeface="Arial" panose="020B0604020202020204" pitchFamily="34" charset="0"/>
              </a:rPr>
              <a:t> = -90</a:t>
            </a:r>
          </a:p>
          <a:p>
            <a:pPr lvl="1"/>
            <a:r>
              <a:rPr lang="en-US" b="1" dirty="0">
                <a:latin typeface="+mj-lt"/>
                <a:cs typeface="Arial" panose="020B0604020202020204" pitchFamily="34" charset="0"/>
              </a:rPr>
              <a:t>Hit “Update Figure” to update the grid’s orientation</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mj-lt"/>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4141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After hitting the “View SD Labels” button, the grid will show up as numbers instead of spheres</a:t>
            </a:r>
          </a:p>
          <a:p>
            <a:pPr lvl="1"/>
            <a:r>
              <a:rPr lang="en-US" b="1" dirty="0">
                <a:latin typeface="+mj-lt"/>
                <a:cs typeface="Arial" panose="020B0604020202020204" pitchFamily="34" charset="0"/>
              </a:rPr>
              <a:t>Also, the button will change to say “View SD Spheres”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144869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34006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-70.32 to -60.32</a:t>
            </a:r>
          </a:p>
          <a:p>
            <a:r>
              <a:rPr lang="en-US" b="1" dirty="0">
                <a:latin typeface="+mj-lt"/>
                <a:cs typeface="Arial" panose="020B0604020202020204" pitchFamily="34" charset="0"/>
              </a:rPr>
              <a:t>Hit “Update Figure” after adjusting </a:t>
            </a:r>
            <a:r>
              <a:rPr lang="en-US" b="1" dirty="0" err="1">
                <a:latin typeface="+mj-lt"/>
                <a:cs typeface="Arial" panose="020B0604020202020204" pitchFamily="34" charset="0"/>
              </a:rPr>
              <a:t>dz</a:t>
            </a:r>
            <a:endParaRPr lang="en-US" b="1" dirty="0">
              <a:latin typeface="+mj-lt"/>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216384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326091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-147.9 to -120.9</a:t>
            </a:r>
          </a:p>
          <a:p>
            <a:r>
              <a:rPr lang="en-US" b="1" dirty="0">
                <a:latin typeface="+mj-lt"/>
                <a:cs typeface="Arial" panose="020B0604020202020204" pitchFamily="34" charset="0"/>
              </a:rPr>
              <a:t>Remember to hit “Update Figure” after changing </a:t>
            </a:r>
            <a:r>
              <a:rPr lang="en-US" b="1" dirty="0" err="1">
                <a:latin typeface="+mj-lt"/>
                <a:cs typeface="Arial" panose="020B0604020202020204" pitchFamily="34" charset="0"/>
              </a:rPr>
              <a:t>dy</a:t>
            </a:r>
            <a:endParaRPr lang="en-US" b="1" dirty="0">
              <a:latin typeface="+mj-lt"/>
              <a:cs typeface="Arial" panose="020B0604020202020204" pitchFamily="34" charset="0"/>
            </a:endParaRPr>
          </a:p>
          <a:p>
            <a:r>
              <a:rPr lang="en-US" b="1" dirty="0">
                <a:latin typeface="+mj-lt"/>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85672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386879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Dy changed from -120.9 to -115.9</a:t>
            </a:r>
          </a:p>
          <a:p>
            <a:pPr lvl="1"/>
            <a:r>
              <a:rPr lang="en-US" b="1" dirty="0">
                <a:latin typeface="+mj-lt"/>
                <a:cs typeface="Arial" panose="020B0604020202020204" pitchFamily="34" charset="0"/>
              </a:rPr>
              <a:t>Remember to hit “Update Figure” afterwards</a:t>
            </a:r>
          </a:p>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8921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mj-lt"/>
                <a:cs typeface="Arial" panose="020B0604020202020204" pitchFamily="34" charset="0"/>
              </a:rPr>
              <a:t>After hitting “Relax Mesh”, confirm that you want to use the current scale parameter</a:t>
            </a:r>
          </a:p>
          <a:p>
            <a:r>
              <a:rPr lang="en-US" b="1" dirty="0">
                <a:latin typeface="+mj-lt"/>
                <a:cs typeface="Arial" panose="020B0604020202020204" pitchFamily="34" charset="0"/>
              </a:rPr>
              <a:t>Current scale parameter = 1.1</a:t>
            </a:r>
          </a:p>
          <a:p>
            <a:r>
              <a:rPr lang="en-US" b="1" dirty="0">
                <a:latin typeface="+mj-lt"/>
                <a:cs typeface="Arial" panose="020B0604020202020204" pitchFamily="34" charset="0"/>
              </a:rPr>
              <a:t>After hitting “Done”, the below two figures will pop up and start to update</a:t>
            </a:r>
          </a:p>
          <a:p>
            <a:r>
              <a:rPr lang="en-US" b="1" dirty="0">
                <a:latin typeface="+mj-lt"/>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71937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Hummingbird app</a:t>
            </a:r>
          </a:p>
          <a:p>
            <a:r>
              <a:rPr lang="en-US" b="1" dirty="0">
                <a:latin typeface="+mj-lt"/>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426298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3691645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mj-lt"/>
                <a:cs typeface="Arial" panose="020B0604020202020204" pitchFamily="34" charset="0"/>
              </a:rPr>
              <a:t>To save the new optode locations to your MATLAB workspace, hit the “Finalize” button</a:t>
            </a:r>
          </a:p>
          <a:p>
            <a:r>
              <a:rPr lang="en-US" b="1" dirty="0">
                <a:latin typeface="+mj-lt"/>
                <a:cs typeface="Arial" panose="020B0604020202020204" pitchFamily="34" charset="0"/>
              </a:rPr>
              <a:t>This will also close Hummingbird</a:t>
            </a:r>
          </a:p>
          <a:p>
            <a:r>
              <a:rPr lang="en-US" b="1" dirty="0">
                <a:latin typeface="+mj-lt"/>
                <a:cs typeface="Arial" panose="020B0604020202020204" pitchFamily="34" charset="0"/>
              </a:rPr>
              <a:t>Note: on some versions of MATLAB, the finalize button will not be visible</a:t>
            </a:r>
          </a:p>
          <a:p>
            <a:pPr lvl="1"/>
            <a:r>
              <a:rPr lang="en-US" b="1" dirty="0">
                <a:latin typeface="+mj-lt"/>
                <a:cs typeface="Arial" panose="020B0604020202020204" pitchFamily="34" charset="0"/>
              </a:rPr>
              <a:t>Simply close Hummingbird and resume the script at the next line, the relaxed optodes will be saved to the </a:t>
            </a:r>
            <a:r>
              <a:rPr lang="en-US" b="1" dirty="0" err="1">
                <a:latin typeface="+mj-lt"/>
                <a:cs typeface="Arial" panose="020B0604020202020204" pitchFamily="34" charset="0"/>
              </a:rPr>
              <a:t>DataStorage</a:t>
            </a:r>
            <a:r>
              <a:rPr lang="en-US" b="1" dirty="0">
                <a:latin typeface="+mj-lt"/>
                <a:cs typeface="Arial" panose="020B0604020202020204" pitchFamily="34" charset="0"/>
              </a:rPr>
              <a:t> object and you will be able to access them</a:t>
            </a: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3185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631763"/>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401670"/>
            <a:ext cx="2494411" cy="2456329"/>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3" name="Picture 2"/>
          <p:cNvPicPr>
            <a:picLocks noChangeAspect="1"/>
          </p:cNvPicPr>
          <p:nvPr/>
        </p:nvPicPr>
        <p:blipFill>
          <a:blip r:embed="rId3"/>
          <a:stretch>
            <a:fillRect/>
          </a:stretch>
        </p:blipFill>
        <p:spPr>
          <a:xfrm>
            <a:off x="5033246" y="4267710"/>
            <a:ext cx="7158754" cy="259029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=['_HD_Mesh1'];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a:solidFill>
                  <a:prstClr val="white"/>
                </a:solidFill>
              </a:rPr>
              <a:t>The origin is in the center of volume</a:t>
            </a:r>
            <a:endParaRPr lang="en-US" sz="1400" dirty="0">
              <a:solidFill>
                <a:prstClr val="white"/>
              </a:solidFill>
            </a:endParaRP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3" name="Picture 2"/>
          <p:cNvPicPr>
            <a:picLocks noChangeAspect="1"/>
          </p:cNvPicPr>
          <p:nvPr/>
        </p:nvPicPr>
        <p:blipFill>
          <a:blip r:embed="rId3"/>
          <a:stretch>
            <a:fillRect/>
          </a:stretch>
        </p:blipFill>
        <p:spPr>
          <a:xfrm>
            <a:off x="2980270" y="4491476"/>
            <a:ext cx="1614495" cy="2366524"/>
          </a:xfrm>
          <a:prstGeom prst="rect">
            <a:avLst/>
          </a:prstGeom>
        </p:spPr>
      </p:pic>
      <p:pic>
        <p:nvPicPr>
          <p:cNvPr id="5" name="Picture 4"/>
          <p:cNvPicPr>
            <a:picLocks noChangeAspect="1"/>
          </p:cNvPicPr>
          <p:nvPr/>
        </p:nvPicPr>
        <p:blipFill>
          <a:blip r:embed="rId4"/>
          <a:stretch>
            <a:fillRect/>
          </a:stretch>
        </p:blipFill>
        <p:spPr>
          <a:xfrm>
            <a:off x="7998141" y="4491476"/>
            <a:ext cx="1614495" cy="2366524"/>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563807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2739" y="3055128"/>
            <a:ext cx="5017822" cy="377691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mj-lt"/>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mj-lt"/>
                <a:cs typeface="Arial" panose="020B0604020202020204" pitchFamily="34" charset="0"/>
              </a:rPr>
              <a:t>Change the view to “XY View”</a:t>
            </a:r>
          </a:p>
          <a:p>
            <a:pPr marL="342900" indent="-342900">
              <a:buFont typeface="+mj-lt"/>
              <a:buAutoNum type="arabicPeriod"/>
            </a:pPr>
            <a:r>
              <a:rPr lang="en-US" sz="1400" b="1" dirty="0">
                <a:latin typeface="+mj-lt"/>
                <a:cs typeface="Arial" panose="020B0604020202020204" pitchFamily="34" charset="0"/>
              </a:rPr>
              <a:t>Move the grid off the mesh by setting </a:t>
            </a:r>
            <a:r>
              <a:rPr lang="en-US" sz="1400" b="1" dirty="0" err="1">
                <a:latin typeface="+mj-lt"/>
                <a:cs typeface="Arial" panose="020B0604020202020204" pitchFamily="34" charset="0"/>
              </a:rPr>
              <a:t>dy</a:t>
            </a:r>
            <a:r>
              <a:rPr lang="en-US" sz="1400" b="1" dirty="0">
                <a:latin typeface="+mj-lt"/>
                <a:cs typeface="Arial" panose="020B0604020202020204" pitchFamily="34" charset="0"/>
              </a:rPr>
              <a:t> = -10</a:t>
            </a:r>
          </a:p>
          <a:p>
            <a:pPr marL="342900" indent="-342900">
              <a:buFont typeface="+mj-lt"/>
              <a:buAutoNum type="arabicPeriod"/>
            </a:pPr>
            <a:r>
              <a:rPr lang="en-US" sz="1400" b="1" dirty="0">
                <a:latin typeface="+mj-lt"/>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mj-lt"/>
                <a:cs typeface="Arial" panose="020B0604020202020204" pitchFamily="34" charset="0"/>
              </a:rPr>
              <a:t>Hit “Update Figure”</a:t>
            </a:r>
          </a:p>
          <a:p>
            <a:pPr marL="800100" lvl="1" indent="-342900">
              <a:buFont typeface="Arial" panose="020B0604020202020204" pitchFamily="34" charset="0"/>
              <a:buChar char="•"/>
            </a:pPr>
            <a:r>
              <a:rPr lang="en-US" sz="1400" b="1" dirty="0">
                <a:latin typeface="+mj-lt"/>
                <a:cs typeface="Arial" panose="020B0604020202020204" pitchFamily="34" charset="0"/>
              </a:rPr>
              <a:t>Hummingbird’s GUI should now look like the image below</a:t>
            </a:r>
          </a:p>
          <a:p>
            <a:pPr marL="342900" indent="-342900">
              <a:buFont typeface="+mj-lt"/>
              <a:buAutoNum type="arabicPeriod"/>
            </a:pPr>
            <a:r>
              <a:rPr lang="en-US" sz="1400" b="1" dirty="0">
                <a:latin typeface="+mj-lt"/>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4" name="Picture 3"/>
          <p:cNvPicPr>
            <a:picLocks noChangeAspect="1"/>
          </p:cNvPicPr>
          <p:nvPr/>
        </p:nvPicPr>
        <p:blipFill>
          <a:blip r:embed="rId4"/>
          <a:stretch>
            <a:fillRect/>
          </a:stretch>
        </p:blipFill>
        <p:spPr>
          <a:xfrm>
            <a:off x="9491958" y="4672153"/>
            <a:ext cx="2700042" cy="2193072"/>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a:t>
            </a:r>
            <a:r>
              <a:rPr lang="en-US" b="1" dirty="0" err="1">
                <a:latin typeface="+mj-lt"/>
                <a:cs typeface="Arial" panose="020B0604020202020204" pitchFamily="34" charset="0"/>
              </a:rPr>
              <a:t>optode</a:t>
            </a:r>
            <a:r>
              <a:rPr lang="en-US" b="1" dirty="0">
                <a:latin typeface="+mj-lt"/>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4" name="Picture 3"/>
          <p:cNvPicPr>
            <a:picLocks noChangeAspect="1"/>
          </p:cNvPicPr>
          <p:nvPr/>
        </p:nvPicPr>
        <p:blipFill>
          <a:blip r:embed="rId2"/>
          <a:stretch>
            <a:fillRect/>
          </a:stretch>
        </p:blipFill>
        <p:spPr>
          <a:xfrm>
            <a:off x="7705345" y="4091014"/>
            <a:ext cx="3481869" cy="2776680"/>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188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23212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endParaRPr lang="en-US" sz="1400"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info.tissue</a:t>
            </a:r>
            <a:r>
              <a:rPr lang="en-US" b="1" dirty="0">
                <a:latin typeface="+mj-lt"/>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63889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2451722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148279" y="1153507"/>
            <a:ext cx="8781508" cy="4955203"/>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6cm</a:t>
            </a:r>
          </a:p>
          <a:p>
            <a:endParaRPr lang="en-US" sz="1400" b="1" dirty="0">
              <a:latin typeface="+mj-lt"/>
              <a:cs typeface="Arial" panose="020B0604020202020204" pitchFamily="34" charset="0"/>
            </a:endParaRPr>
          </a:p>
          <a:p>
            <a:r>
              <a:rPr lang="en-US" sz="1600" b="1" i="0" dirty="0">
                <a:effectLst/>
                <a:latin typeface="+mj-lt"/>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600" b="1" i="0" dirty="0" err="1">
                <a:effectLst/>
                <a:latin typeface="+mj-lt"/>
                <a:cs typeface="Arial" panose="020B0604020202020204" pitchFamily="34" charset="0"/>
              </a:rPr>
              <a:t>Gsd</a:t>
            </a:r>
            <a:r>
              <a:rPr lang="en-US" sz="1600" b="1" i="0" dirty="0">
                <a:effectLst/>
                <a:latin typeface="+mj-lt"/>
                <a:cs typeface="Arial" panose="020B0604020202020204" pitchFamily="34" charset="0"/>
              </a:rPr>
              <a:t> vs </a:t>
            </a:r>
            <a:r>
              <a:rPr lang="en-US" sz="1600" b="1" i="0" dirty="0" err="1">
                <a:effectLst/>
                <a:latin typeface="+mj-lt"/>
                <a:cs typeface="Arial" panose="020B0604020202020204" pitchFamily="34" charset="0"/>
              </a:rPr>
              <a:t>Rsd</a:t>
            </a:r>
            <a:r>
              <a:rPr lang="en-US" sz="1600" b="1" i="0" dirty="0">
                <a:effectLst/>
                <a:latin typeface="+mj-lt"/>
                <a:cs typeface="Arial" panose="020B0604020202020204" pitchFamily="34" charset="0"/>
              </a:rPr>
              <a:t> scatterplot is a helpful tool for visualizing what measurements meet the 6cm cutoff. A red box has been placed around the measurements within the 6cm cutoff.</a:t>
            </a:r>
            <a:endParaRPr lang="en-US" sz="1400" b="1" dirty="0">
              <a:latin typeface="+mj-lt"/>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pic>
        <p:nvPicPr>
          <p:cNvPr id="25" name="Picture 24"/>
          <p:cNvPicPr>
            <a:picLocks noChangeAspect="1"/>
          </p:cNvPicPr>
          <p:nvPr/>
        </p:nvPicPr>
        <p:blipFill>
          <a:blip r:embed="rId2"/>
          <a:stretch>
            <a:fillRect/>
          </a:stretch>
        </p:blipFill>
        <p:spPr>
          <a:xfrm>
            <a:off x="4576373" y="3326586"/>
            <a:ext cx="2702739" cy="2063614"/>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40</a:t>
            </a:fld>
            <a:endParaRPr lang="en-US"/>
          </a:p>
        </p:txBody>
      </p:sp>
      <p:sp>
        <p:nvSpPr>
          <p:cNvPr id="4" name="TextBox 3">
            <a:extLst>
              <a:ext uri="{FF2B5EF4-FFF2-40B4-BE49-F238E27FC236}">
                <a16:creationId xmlns:a16="http://schemas.microsoft.com/office/drawing/2014/main" id="{48D5FA96-82C3-B073-7FC0-C58EE3564993}"/>
              </a:ext>
            </a:extLst>
          </p:cNvPr>
          <p:cNvSpPr txBox="1"/>
          <p:nvPr/>
        </p:nvSpPr>
        <p:spPr>
          <a:xfrm>
            <a:off x="5372142" y="2933928"/>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656886A-46A5-AA64-F886-DD7741FE54D0}"/>
              </a:ext>
            </a:extLst>
          </p:cNvPr>
          <p:cNvSpPr/>
          <p:nvPr/>
        </p:nvSpPr>
        <p:spPr>
          <a:xfrm>
            <a:off x="5047861" y="3415213"/>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3795" y="4397016"/>
            <a:ext cx="5777688" cy="246098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200876"/>
          </a:xfrm>
          <a:prstGeom prst="rect">
            <a:avLst/>
          </a:prstGeom>
        </p:spPr>
        <p:txBody>
          <a:bodyPr wrap="square">
            <a:spAutoFit/>
          </a:bodyPr>
          <a:lstStyle/>
          <a:p>
            <a:r>
              <a:rPr lang="en-US" b="1" dirty="0">
                <a:latin typeface="+mj-lt"/>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the next slide.</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693413" y="4189381"/>
            <a:ext cx="37625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Single SD pair: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347050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mj-lt"/>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42</a:t>
            </a:fld>
            <a:endParaRPr lang="en-US"/>
          </a:p>
        </p:txBody>
      </p:sp>
      <p:pic>
        <p:nvPicPr>
          <p:cNvPr id="3" name="Picture 2"/>
          <p:cNvPicPr>
            <a:picLocks noChangeAspect="1"/>
          </p:cNvPicPr>
          <p:nvPr/>
        </p:nvPicPr>
        <p:blipFill>
          <a:blip r:embed="rId2"/>
          <a:stretch>
            <a:fillRect/>
          </a:stretch>
        </p:blipFill>
        <p:spPr>
          <a:xfrm>
            <a:off x="1224522" y="3987958"/>
            <a:ext cx="6738042" cy="2870042"/>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a:t>
            </a:r>
            <a:r>
              <a:rPr lang="en-US" b="1" dirty="0" err="1">
                <a:latin typeface="+mj-lt"/>
                <a:cs typeface="Arial" panose="020B0604020202020204" pitchFamily="34" charset="0"/>
              </a:rPr>
              <a:t>optode</a:t>
            </a:r>
            <a:r>
              <a:rPr lang="en-US" b="1" dirty="0">
                <a:latin typeface="+mj-lt"/>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921353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5101792"/>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pPr marL="0" indent="0">
              <a:buNone/>
            </a:pPr>
            <a:endParaRPr lang="en-US" sz="2000" dirty="0"/>
          </a:p>
          <a:p>
            <a:r>
              <a:rPr lang="en-US" sz="2000"/>
              <a:t>NeuroDOT Support: </a:t>
            </a:r>
            <a:r>
              <a:rPr lang="en-US" sz="2000">
                <a:hlinkClick r:id="rId2"/>
              </a:rPr>
              <a:t>neurodot-support@wustl.edu</a:t>
            </a: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a:t>Note: this tutorial’s PowerPoint is in an older style</a:t>
            </a:r>
          </a:p>
        </p:txBody>
      </p:sp>
    </p:spTree>
    <p:extLst>
      <p:ext uri="{BB962C8B-B14F-4D97-AF65-F5344CB8AC3E}">
        <p14:creationId xmlns:p14="http://schemas.microsoft.com/office/powerpoint/2010/main" val="1214371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Basic_Light_Modeling_with_Hummingbird_Tutorial.m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9437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27550210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89344</TotalTime>
  <Words>6383</Words>
  <Application>Microsoft Office PowerPoint</Application>
  <PresentationFormat>Widescreen</PresentationFormat>
  <Paragraphs>850</Paragraphs>
  <Slides>44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7</vt:lpstr>
      <vt:lpstr>Hummingbird Tutorial 8</vt:lpstr>
      <vt:lpstr>Hummingbird Tutorial 9</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2042</cp:revision>
  <dcterms:created xsi:type="dcterms:W3CDTF">2016-10-13T23:27:35Z</dcterms:created>
  <dcterms:modified xsi:type="dcterms:W3CDTF">2024-03-06T15:46:09Z</dcterms:modified>
</cp:coreProperties>
</file>